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9" r:id="rId6"/>
    <p:sldId id="260" r:id="rId7"/>
    <p:sldId id="262" r:id="rId8"/>
    <p:sldId id="263" r:id="rId9"/>
    <p:sldId id="261" r:id="rId10"/>
    <p:sldId id="264" r:id="rId11"/>
    <p:sldId id="265" r:id="rId12"/>
    <p:sldId id="270" r:id="rId13"/>
    <p:sldId id="271" r:id="rId14"/>
    <p:sldId id="272" r:id="rId15"/>
    <p:sldId id="273" r:id="rId16"/>
    <p:sldId id="274" r:id="rId17"/>
    <p:sldId id="275" r:id="rId18"/>
    <p:sldId id="266" r:id="rId19"/>
    <p:sldId id="267" r:id="rId20"/>
    <p:sldId id="268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3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5D22C-A0F7-453C-A15F-F59E0CD72524}" type="datetimeFigureOut">
              <a:rPr lang="fr-BE" smtClean="0"/>
              <a:pPr/>
              <a:t>31-05-23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39CC8-A413-49F4-A73D-23D28B86ED1E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B07E-E4A1-4AE4-BA59-BF99FCD998A6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1642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C5E5E-551F-4CD8-AAF6-A0B37E48E17D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83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3C13-E513-4082-AAF2-F88E949F838C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26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25FC-DFF3-48B1-A218-AEE7F71D1EBE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9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A43D-F807-4381-968A-5B4CA20556DB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81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DA432-BF59-44E7-BC88-9590F385AF19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080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F9B4-D6D3-4AE2-A498-70A0AACAFC79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815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8057B-D005-4374-8DB8-E899833A2115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87204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7A60-F81A-4EAC-8474-0DF408E23614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258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864C8-262F-4932-B58F-0C65A3A6CBC6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562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841BA-1F42-4438-898F-9A188F2C7C0B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440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40878-67DD-4C4C-B4A2-4F264FEA321D}" type="datetime1">
              <a:rPr lang="fr-BE" smtClean="0"/>
              <a:pPr/>
              <a:t>31-05-23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BF8D5-8DA0-4D20-91F3-F761E7AB6432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93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osa.service-now.com/eprocurement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as.dangriaux@outlook.fr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5" Type="http://schemas.openxmlformats.org/officeDocument/2006/relationships/hyperlink" Target="https://expert-e-procurement.be/projects" TargetMode="External"/><Relationship Id="rId4" Type="http://schemas.openxmlformats.org/officeDocument/2006/relationships/hyperlink" Target="https://www.expert-e-procurement.be/-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76CE9-862E-A21C-8EF1-EF5463A357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Nouvelle plateforme e-Procurement : Les acheteurs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927F6A-B36A-F41A-4A8B-A29683FAA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/>
              <a:t>Session d’information et démonstration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8966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450121-1043-79C8-8CDA-ECEA71505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/>
            </a:r>
            <a:br>
              <a:rPr lang="fr-BE" dirty="0"/>
            </a:br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800" i="1" strike="sngStrike" dirty="0"/>
              <a:t>Manuels?</a:t>
            </a:r>
            <a:r>
              <a:rPr lang="fr-BE" sz="3800" i="1" dirty="0"/>
              <a:t> </a:t>
            </a:r>
            <a:r>
              <a:rPr lang="fr-BE" sz="3800" i="1" dirty="0">
                <a:sym typeface="Wingdings" panose="05000000000000000000" pitchFamily="2" charset="2"/>
              </a:rPr>
              <a:t> Centre d’aide</a:t>
            </a:r>
            <a:r>
              <a:rPr lang="fr-BE" strike="sngStrike" dirty="0"/>
              <a:t/>
            </a:r>
            <a:br>
              <a:rPr lang="fr-BE" strike="sngStrike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6BE992-075A-886C-7AF8-4F1BADDAA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/>
              <a:t>Manuels remplacés par le centre d’aide</a:t>
            </a:r>
          </a:p>
          <a:p>
            <a:r>
              <a:rPr lang="fr-BE" dirty="0"/>
              <a:t>Centre d’aide : non-disponible à ce jour</a:t>
            </a:r>
          </a:p>
          <a:p>
            <a:r>
              <a:rPr lang="fr-BE" dirty="0"/>
              <a:t>Disponible via : </a:t>
            </a:r>
            <a:r>
              <a:rPr lang="en-US" dirty="0">
                <a:hlinkClick r:id="rId3"/>
              </a:rPr>
              <a:t>https://bosa.service-now.com/eprocurement</a:t>
            </a:r>
            <a:endParaRPr lang="en-US" dirty="0"/>
          </a:p>
          <a:p>
            <a:r>
              <a:rPr lang="nl-BE" dirty="0">
                <a:solidFill>
                  <a:schemeClr val="tx1"/>
                </a:solidFill>
              </a:rPr>
              <a:t>On y </a:t>
            </a:r>
            <a:r>
              <a:rPr lang="nl-BE" dirty="0" err="1">
                <a:solidFill>
                  <a:schemeClr val="tx1"/>
                </a:solidFill>
              </a:rPr>
              <a:t>trouvera</a:t>
            </a:r>
            <a:r>
              <a:rPr lang="nl-BE" dirty="0">
                <a:solidFill>
                  <a:schemeClr val="tx1"/>
                </a:solidFill>
              </a:rPr>
              <a:t> :</a:t>
            </a:r>
          </a:p>
          <a:p>
            <a:pPr lvl="1"/>
            <a:r>
              <a:rPr lang="nl-BE" dirty="0" err="1">
                <a:solidFill>
                  <a:schemeClr val="tx1"/>
                </a:solidFill>
              </a:rPr>
              <a:t>Rôles</a:t>
            </a:r>
            <a:endParaRPr lang="nl-BE" dirty="0">
              <a:solidFill>
                <a:schemeClr val="tx1"/>
              </a:solidFill>
            </a:endParaRPr>
          </a:p>
          <a:p>
            <a:pPr lvl="1"/>
            <a:r>
              <a:rPr lang="nl-BE" dirty="0" err="1">
                <a:solidFill>
                  <a:schemeClr val="tx1"/>
                </a:solidFill>
              </a:rPr>
              <a:t>Toutes</a:t>
            </a:r>
            <a:r>
              <a:rPr lang="nl-BE" dirty="0">
                <a:solidFill>
                  <a:schemeClr val="tx1"/>
                </a:solidFill>
              </a:rPr>
              <a:t> les </a:t>
            </a:r>
            <a:r>
              <a:rPr lang="nl-BE" dirty="0" err="1">
                <a:solidFill>
                  <a:schemeClr val="tx1"/>
                </a:solidFill>
              </a:rPr>
              <a:t>fonctionnalités</a:t>
            </a:r>
            <a:endParaRPr lang="nl-BE" dirty="0">
              <a:solidFill>
                <a:schemeClr val="tx1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Articles et vidéos (après l'interface graphique finale)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Module de recherche avec filtre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Au lieu de manuels / PowerPoint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Source authentique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Accessible gratuitement/libre</a:t>
            </a:r>
            <a:endParaRPr lang="nl-BE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2572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Enregistrement : toujours avec la carte </a:t>
            </a:r>
            <a:r>
              <a:rPr lang="fr-BE" dirty="0" err="1"/>
              <a:t>eID</a:t>
            </a:r>
            <a:r>
              <a:rPr lang="fr-BE" dirty="0"/>
              <a:t> – la connexion également</a:t>
            </a:r>
          </a:p>
          <a:p>
            <a:r>
              <a:rPr lang="fr-BE" dirty="0"/>
              <a:t>Les nouveaux rôles :</a:t>
            </a:r>
          </a:p>
          <a:p>
            <a:pPr marL="914400" lvl="1" indent="-457200">
              <a:buAutoNum type="arabicPeriod"/>
            </a:pPr>
            <a:r>
              <a:rPr lang="fr-BE" dirty="0"/>
              <a:t>Gestionnaire d’organisations</a:t>
            </a:r>
          </a:p>
          <a:p>
            <a:pPr marL="914400" lvl="1" indent="-457200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  Ce rôle est destiné aux utilisateurs qui sont responsables de la gestion de l’organisation d’une part et de la gestion des utilisateurs d’autre part</a:t>
            </a:r>
          </a:p>
          <a:p>
            <a:pPr lvl="1">
              <a:buNone/>
            </a:pPr>
            <a:r>
              <a:rPr lang="fr-BE" dirty="0"/>
              <a:t>Fonctionnalités principales :</a:t>
            </a:r>
          </a:p>
          <a:p>
            <a:pPr lvl="1"/>
            <a:r>
              <a:rPr lang="fr-BE" dirty="0"/>
              <a:t>Création d’une (sous)organisation</a:t>
            </a:r>
          </a:p>
          <a:p>
            <a:pPr lvl="1"/>
            <a:r>
              <a:rPr lang="fr-BE" dirty="0"/>
              <a:t>Gestion du profil de l’organisation</a:t>
            </a:r>
          </a:p>
          <a:p>
            <a:pPr lvl="1"/>
            <a:r>
              <a:rPr lang="fr-BE" dirty="0"/>
              <a:t>Relie les utilisateurs de type « acheteur » à l’organisation</a:t>
            </a:r>
          </a:p>
          <a:p>
            <a:pPr lvl="1"/>
            <a:r>
              <a:rPr lang="fr-BE" dirty="0"/>
              <a:t>Donne des rôles aux collaborateurs 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BE" dirty="0"/>
              <a:t>2. Gestionnaire de dossiers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Principales fonctionnalités :</a:t>
            </a:r>
          </a:p>
          <a:p>
            <a:pPr lvl="1"/>
            <a:r>
              <a:rPr lang="fr-BE" dirty="0"/>
              <a:t>Créé et gère les nouveaux dossiers</a:t>
            </a:r>
          </a:p>
          <a:p>
            <a:pPr lvl="1"/>
            <a:r>
              <a:rPr lang="fr-BE" dirty="0"/>
              <a:t>Créé et gère les lots</a:t>
            </a:r>
          </a:p>
          <a:p>
            <a:pPr lvl="1"/>
            <a:r>
              <a:rPr lang="fr-BE" dirty="0"/>
              <a:t>Gère le liste des organisations ajoutées en tant que « participants »</a:t>
            </a:r>
          </a:p>
          <a:p>
            <a:pPr lvl="1"/>
            <a:r>
              <a:rPr lang="fr-BE" dirty="0"/>
              <a:t>Visualise les publications et les invitations liées aux dossiers de son organisation</a:t>
            </a:r>
          </a:p>
          <a:p>
            <a:pPr lvl="1"/>
            <a:r>
              <a:rPr lang="fr-BE" dirty="0"/>
              <a:t>Attribue des rôles pour ses dossiers aux utilisateurs</a:t>
            </a:r>
          </a:p>
          <a:p>
            <a:pPr lvl="1"/>
            <a:endParaRPr lang="fr-BE" dirty="0"/>
          </a:p>
          <a:p>
            <a:pPr lvl="1">
              <a:buNone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BE" dirty="0"/>
              <a:t>3. Préparateur d'adjudications</a:t>
            </a:r>
          </a:p>
          <a:p>
            <a:pPr lvl="1">
              <a:buNone/>
            </a:pPr>
            <a:endParaRPr lang="fr-BE" dirty="0"/>
          </a:p>
          <a:p>
            <a:pPr lvl="1"/>
            <a:r>
              <a:rPr lang="fr-BE" dirty="0"/>
              <a:t>Créé des publications et des invitations</a:t>
            </a:r>
          </a:p>
          <a:p>
            <a:pPr lvl="1"/>
            <a:r>
              <a:rPr lang="fr-BE" dirty="0"/>
              <a:t>Configure le coffre-fort et le forum</a:t>
            </a:r>
          </a:p>
          <a:p>
            <a:pPr lvl="1"/>
            <a:r>
              <a:rPr lang="fr-BE" dirty="0"/>
              <a:t>Prépare les lettres d’invitation et la </a:t>
            </a:r>
            <a:r>
              <a:rPr lang="fr-BE" dirty="0" err="1"/>
              <a:t>shortlist</a:t>
            </a:r>
            <a:endParaRPr lang="fr-BE" dirty="0"/>
          </a:p>
          <a:p>
            <a:pPr lvl="1"/>
            <a:r>
              <a:rPr lang="fr-BE" dirty="0"/>
              <a:t>Répond aux questions sur le forum</a:t>
            </a:r>
          </a:p>
          <a:p>
            <a:pPr lvl="1"/>
            <a:r>
              <a:rPr lang="fr-BE" dirty="0"/>
              <a:t>Ouvre le coffre-fort et prépare le PV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5259"/>
            <a:ext cx="10515600" cy="4351338"/>
          </a:xfrm>
        </p:spPr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BE" dirty="0"/>
              <a:t>4. Approbateur d’adjudications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L’approbateur a un rôle de supervision de la procédure :</a:t>
            </a:r>
          </a:p>
          <a:p>
            <a:pPr lvl="1"/>
            <a:r>
              <a:rPr lang="fr-BE" dirty="0"/>
              <a:t>Approuve ou remet en préparation les publications et invitations</a:t>
            </a:r>
          </a:p>
          <a:p>
            <a:pPr lvl="1"/>
            <a:r>
              <a:rPr lang="fr-BE" dirty="0"/>
              <a:t>A un aperçu complet des publications et invitations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BE" dirty="0"/>
              <a:t>5. Auditeur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Rôle destiné aux instances chargées du contrôle, tels que l’inspecteur des finances, l’audit, …</a:t>
            </a:r>
          </a:p>
          <a:p>
            <a:pPr lvl="1"/>
            <a:r>
              <a:rPr lang="fr-BE" dirty="0"/>
              <a:t>Visualise les dossiers, catalogues, contrats,…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FR" dirty="0"/>
              <a:t>6. Spécialiste de contenu (rôle de dossier)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   Ce rôle vise a être attribué à des personnes pouvant fournir une expertise de contenu, principalement technique. </a:t>
            </a:r>
          </a:p>
          <a:p>
            <a:pPr lvl="1">
              <a:buNone/>
            </a:pPr>
            <a:r>
              <a:rPr lang="fr-BE" dirty="0"/>
              <a:t>Principales fonctionnalités :</a:t>
            </a:r>
          </a:p>
          <a:p>
            <a:pPr lvl="1"/>
            <a:r>
              <a:rPr lang="fr-BE" dirty="0"/>
              <a:t>Lecture de l’intégralité du dossier</a:t>
            </a:r>
          </a:p>
          <a:p>
            <a:pPr lvl="1"/>
            <a:r>
              <a:rPr lang="fr-BE" dirty="0"/>
              <a:t>Répond aux questions sur le forum</a:t>
            </a:r>
          </a:p>
          <a:p>
            <a:pPr lvl="1"/>
            <a:r>
              <a:rPr lang="fr-BE" dirty="0"/>
              <a:t>Visualise le coffre-fort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1F523-5045-D3AE-7FCF-48C9B8FFD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L’enregistrement et les nouveaux rôles</a:t>
            </a:r>
            <a:endParaRPr lang="fr-BE" sz="3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CDAA7-51EF-086B-CBD6-1A76D8390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Les nouveaux rôles :</a:t>
            </a:r>
          </a:p>
          <a:p>
            <a:pPr lvl="1">
              <a:buNone/>
            </a:pPr>
            <a:r>
              <a:rPr lang="fr-BE" dirty="0"/>
              <a:t>7. Consultant (rôle de dossier)</a:t>
            </a:r>
          </a:p>
          <a:p>
            <a:pPr lvl="1">
              <a:buNone/>
            </a:pPr>
            <a:endParaRPr lang="fr-BE" dirty="0"/>
          </a:p>
          <a:p>
            <a:pPr lvl="1">
              <a:buNone/>
            </a:pPr>
            <a:r>
              <a:rPr lang="fr-BE" dirty="0"/>
              <a:t>Permet au pouvoir adjudicateur d’externaliser intégralement le traitement de certains dossiers à un tiers.</a:t>
            </a:r>
          </a:p>
          <a:p>
            <a:pPr lvl="1">
              <a:buNone/>
            </a:pPr>
            <a:r>
              <a:rPr lang="fr-BE" dirty="0"/>
              <a:t>Principales fonctionnalités:</a:t>
            </a:r>
          </a:p>
          <a:p>
            <a:pPr lvl="1"/>
            <a:r>
              <a:rPr lang="fr-BE" dirty="0"/>
              <a:t> Idem que le gestionnaire de dossier, à l’exception de la création/suppression</a:t>
            </a:r>
          </a:p>
          <a:p>
            <a:pPr lvl="1"/>
            <a:r>
              <a:rPr lang="fr-BE" dirty="0"/>
              <a:t>Idem que le préparateur d’adjudications et approbateur d’adjudications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0283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16667-E612-0EB0-FAE0-E45A3615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4. Présentation de la nouvelle plateforme :</a:t>
            </a:r>
            <a:br>
              <a:rPr lang="fr-BE" dirty="0"/>
            </a:br>
            <a:r>
              <a:rPr lang="fr-BE" sz="3000" i="1" dirty="0"/>
              <a:t>La démo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90F8DE-3E88-BCE7-8B81-63CA8570F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Création d’un dossier</a:t>
            </a:r>
          </a:p>
          <a:p>
            <a:r>
              <a:rPr lang="fr-BE" dirty="0"/>
              <a:t>Le coffre-fort</a:t>
            </a:r>
          </a:p>
          <a:p>
            <a:r>
              <a:rPr lang="fr-BE" dirty="0"/>
              <a:t>L’ouverture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3732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AE5329-7AFA-5A4A-38B6-6F92777C4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5. Q&amp;R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9B89D7-ECEE-18D7-066C-1586C7266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b="1" dirty="0"/>
              <a:t>À vos questions!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5689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D9A384-5888-9E81-F7FB-C7C778BDB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Agenda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74517C-B47A-09EF-D4A8-79FC96987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dirty="0"/>
              <a:t>1) Qu’est-ce que l’e-Procurement? Petit rappel</a:t>
            </a:r>
          </a:p>
          <a:p>
            <a:pPr>
              <a:buNone/>
            </a:pPr>
            <a:r>
              <a:rPr lang="fr-BE" dirty="0"/>
              <a:t>2) La législation : aujourd’hui et demain</a:t>
            </a:r>
          </a:p>
          <a:p>
            <a:pPr>
              <a:buNone/>
            </a:pPr>
            <a:r>
              <a:rPr lang="fr-BE" dirty="0"/>
              <a:t>3) Comment assurer une bonne transition ?</a:t>
            </a:r>
          </a:p>
          <a:p>
            <a:pPr>
              <a:buNone/>
            </a:pPr>
            <a:r>
              <a:rPr lang="fr-BE" dirty="0"/>
              <a:t>4) Présentation de la nouvelle plateforme </a:t>
            </a:r>
          </a:p>
          <a:p>
            <a:pPr lvl="1"/>
            <a:r>
              <a:rPr lang="fr-BE" dirty="0"/>
              <a:t>Manuels </a:t>
            </a:r>
            <a:r>
              <a:rPr lang="fr-BE" dirty="0">
                <a:sym typeface="Wingdings" panose="05000000000000000000" pitchFamily="2" charset="2"/>
              </a:rPr>
              <a:t> Centre d’aide</a:t>
            </a:r>
            <a:endParaRPr lang="fr-BE" strike="sngStrike" dirty="0"/>
          </a:p>
          <a:p>
            <a:pPr lvl="1"/>
            <a:r>
              <a:rPr lang="fr-BE" dirty="0"/>
              <a:t>L’enregistrement et les nouveaux rôles</a:t>
            </a:r>
          </a:p>
          <a:p>
            <a:pPr lvl="1"/>
            <a:r>
              <a:rPr lang="fr-BE" dirty="0"/>
              <a:t>La démo : aperçu-gestion dossier-coffre-fort</a:t>
            </a:r>
          </a:p>
          <a:p>
            <a:pPr>
              <a:buNone/>
            </a:pPr>
            <a:r>
              <a:rPr lang="fr-BE" dirty="0"/>
              <a:t>5) Q&amp;R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2327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79EA9D-1B52-0284-05F1-8F28C07E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Services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F1F826-BAD2-F9E6-335A-0986DE265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Je reste à votre service si vous avez besoin d’aide</a:t>
            </a:r>
          </a:p>
          <a:p>
            <a:r>
              <a:rPr lang="fr-BE" dirty="0">
                <a:hlinkClick r:id="rId3"/>
              </a:rPr>
              <a:t>Nicolas.dangriaux@outlook.fr</a:t>
            </a:r>
            <a:r>
              <a:rPr lang="fr-BE" dirty="0"/>
              <a:t> - </a:t>
            </a:r>
            <a:r>
              <a:rPr lang="fr-BE" dirty="0">
                <a:hlinkClick r:id="rId4"/>
              </a:rPr>
              <a:t>https://www.expert-e-procurement.be/-</a:t>
            </a:r>
            <a:r>
              <a:rPr lang="fr-BE" dirty="0"/>
              <a:t> 0472/682480</a:t>
            </a:r>
          </a:p>
          <a:p>
            <a:r>
              <a:rPr lang="fr-BE" dirty="0"/>
              <a:t>Je propose des formations plus complète sur la plateforme :</a:t>
            </a:r>
          </a:p>
          <a:p>
            <a:r>
              <a:rPr lang="fr-BE" dirty="0">
                <a:hlinkClick r:id="rId5"/>
              </a:rPr>
              <a:t>https://expert-e-procurement.be/projects</a:t>
            </a:r>
            <a:endParaRPr lang="fr-BE" dirty="0"/>
          </a:p>
          <a:p>
            <a:r>
              <a:rPr lang="fr-BE" dirty="0"/>
              <a:t>Mais aussi, sur d’autres thèmes (juridiques, pratiques pour créer un cahier des charges,…)</a:t>
            </a:r>
          </a:p>
          <a:p>
            <a:r>
              <a:rPr lang="fr-BE" dirty="0"/>
              <a:t>Et enfin, je peux vous aider à prendre en charge de manière complète (ou partielle) la gestion de vos dossiers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4713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C64D5-EDD7-FC80-5BD4-3FAA3A42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53057" cy="1325563"/>
          </a:xfrm>
        </p:spPr>
        <p:txBody>
          <a:bodyPr/>
          <a:lstStyle/>
          <a:p>
            <a:r>
              <a:rPr lang="fr-BE" dirty="0"/>
              <a:t>1. Qu’est-ce que l’e-Procurement? Petit rappel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8DFEBE-D9E2-79E3-BA19-D7CF29C83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Gestion de la procédure d’achat par voie d’un outil électronique conforme à la législation</a:t>
            </a:r>
          </a:p>
          <a:p>
            <a:r>
              <a:rPr lang="fr-BE" dirty="0"/>
              <a:t>Simplification des démarches</a:t>
            </a:r>
          </a:p>
          <a:p>
            <a:r>
              <a:rPr lang="fr-BE" dirty="0"/>
              <a:t>Amélioration de la concurrence</a:t>
            </a:r>
          </a:p>
          <a:p>
            <a:r>
              <a:rPr lang="fr-BE" dirty="0"/>
              <a:t>Diminution des coûts</a:t>
            </a:r>
          </a:p>
          <a:p>
            <a:r>
              <a:rPr lang="fr-BE" dirty="0"/>
              <a:t>Accessibilité et facilité</a:t>
            </a:r>
          </a:p>
          <a:p>
            <a:r>
              <a:rPr lang="fr-BE" b="1" dirty="0"/>
              <a:t>Transparence</a:t>
            </a:r>
          </a:p>
          <a:p>
            <a:r>
              <a:rPr lang="fr-BE" b="1" dirty="0"/>
              <a:t>Égalité </a:t>
            </a:r>
            <a:r>
              <a:rPr lang="fr-BE" dirty="0"/>
              <a:t>de traitement</a:t>
            </a:r>
          </a:p>
          <a:p>
            <a:r>
              <a:rPr lang="fr-BE" b="1" dirty="0"/>
              <a:t>Liberté </a:t>
            </a:r>
            <a:r>
              <a:rPr lang="fr-BE" dirty="0"/>
              <a:t>d’accès</a:t>
            </a:r>
            <a:endParaRPr lang="fr-BE" b="1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236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EF8369-F2DC-1F33-4073-EABE15ED8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La législation : aujourd’hui et demain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8A1B3C-037E-BD7A-52EC-D6D9C0F4E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5" y="2073819"/>
            <a:ext cx="10515600" cy="4351338"/>
          </a:xfrm>
        </p:spPr>
        <p:txBody>
          <a:bodyPr>
            <a:normAutofit/>
          </a:bodyPr>
          <a:lstStyle/>
          <a:p>
            <a:r>
              <a:rPr lang="fr-BE" dirty="0"/>
              <a:t>Aujourd’hui : </a:t>
            </a:r>
          </a:p>
          <a:p>
            <a:pPr marL="0" indent="0">
              <a:buNone/>
            </a:pPr>
            <a:r>
              <a:rPr lang="fr-BE" dirty="0"/>
              <a:t>	- obligation de publication de l’avis et des documents de marché  via la plateforme e-notification (</a:t>
            </a:r>
            <a:r>
              <a:rPr lang="fr-BE" u="sng" dirty="0"/>
              <a:t>sauf exception prévue par la loi</a:t>
            </a:r>
            <a:r>
              <a:rPr lang="fr-BE" dirty="0"/>
              <a:t>)</a:t>
            </a:r>
          </a:p>
          <a:p>
            <a:pPr marL="0" indent="0">
              <a:buNone/>
            </a:pPr>
            <a:r>
              <a:rPr lang="fr-BE" dirty="0"/>
              <a:t>	- obligation de recourir </a:t>
            </a:r>
            <a:r>
              <a:rPr lang="fr-BE" b="1" dirty="0"/>
              <a:t>à la communication électronique </a:t>
            </a:r>
            <a:r>
              <a:rPr lang="fr-BE" dirty="0"/>
              <a:t>Art.14 loi 17 juin 2016 relative aux marchés publics</a:t>
            </a:r>
          </a:p>
          <a:p>
            <a:pPr marL="0" indent="0">
              <a:buNone/>
            </a:pPr>
            <a:r>
              <a:rPr lang="fr-BE" sz="2000" dirty="0"/>
              <a:t>	</a:t>
            </a:r>
            <a:r>
              <a:rPr lang="fr-BE" dirty="0"/>
              <a:t>- pas d’obligation d’avis d’attribution (marché « belge ») ni de procédure électronique obligatoire en PNSPP (quelque soit le seuil)</a:t>
            </a:r>
          </a:p>
          <a:p>
            <a:pPr>
              <a:buNone/>
            </a:pP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52155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EF8369-F2DC-1F33-4073-EABE15ED8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La législation : aujourd’hui et demain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8A1B3C-037E-BD7A-52EC-D6D9C0F4E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137" y="2086882"/>
            <a:ext cx="10515600" cy="4351338"/>
          </a:xfrm>
        </p:spPr>
        <p:txBody>
          <a:bodyPr>
            <a:normAutofit/>
          </a:bodyPr>
          <a:lstStyle/>
          <a:p>
            <a:r>
              <a:rPr lang="fr-BE" dirty="0"/>
              <a:t>Demain :</a:t>
            </a:r>
          </a:p>
          <a:p>
            <a:pPr marL="0" indent="0">
              <a:buNone/>
            </a:pPr>
            <a:r>
              <a:rPr lang="fr-BE" dirty="0"/>
              <a:t>	- Obligation de publication étendue aux marchés en PNSPP </a:t>
            </a:r>
            <a:r>
              <a:rPr lang="fr-BE" b="1" dirty="0"/>
              <a:t>sous le seuil européen</a:t>
            </a:r>
          </a:p>
          <a:p>
            <a:pPr marL="0" indent="0">
              <a:buNone/>
            </a:pPr>
            <a:r>
              <a:rPr lang="fr-BE" dirty="0"/>
              <a:t>	- Publication de l’avis d’attribution </a:t>
            </a:r>
            <a:r>
              <a:rPr lang="fr-BE" b="1" u="sng" dirty="0"/>
              <a:t>obligatoire</a:t>
            </a:r>
            <a:r>
              <a:rPr lang="fr-BE" b="1" dirty="0"/>
              <a:t> </a:t>
            </a:r>
            <a:r>
              <a:rPr lang="fr-BE" dirty="0"/>
              <a:t>dès lors que l’estimation du marché atteint le seuil de publicité national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52155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0FCAE9-B8B5-F3AA-6087-9B3E8019F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3. Comment assurer une bonne transition?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0B82A1-CE1D-3C73-16E6-D5A09D1B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Données migrées : </a:t>
            </a:r>
          </a:p>
          <a:p>
            <a:pPr lvl="1"/>
            <a:r>
              <a:rPr lang="fr-BE" dirty="0"/>
              <a:t>les comptes « acheteur » mais attention </a:t>
            </a:r>
            <a:r>
              <a:rPr lang="fr-BE" b="1" dirty="0"/>
              <a:t>BCE</a:t>
            </a:r>
            <a:endParaRPr lang="fr-BE" dirty="0"/>
          </a:p>
          <a:p>
            <a:pPr lvl="1"/>
            <a:r>
              <a:rPr lang="fr-BE" b="1" dirty="0"/>
              <a:t>Les catalogues</a:t>
            </a:r>
          </a:p>
          <a:p>
            <a:pPr lvl="1"/>
            <a:r>
              <a:rPr lang="fr-BE" dirty="0"/>
              <a:t>Vos dossiers « e-Not et e-</a:t>
            </a:r>
            <a:r>
              <a:rPr lang="fr-BE" dirty="0" err="1"/>
              <a:t>Ten</a:t>
            </a:r>
            <a:r>
              <a:rPr lang="fr-BE" dirty="0"/>
              <a:t> »</a:t>
            </a:r>
          </a:p>
          <a:p>
            <a:r>
              <a:rPr lang="fr-BE" dirty="0"/>
              <a:t>Données non-migrées</a:t>
            </a:r>
          </a:p>
          <a:p>
            <a:pPr lvl="1"/>
            <a:r>
              <a:rPr lang="fr-BE" dirty="0"/>
              <a:t>Les offres</a:t>
            </a:r>
          </a:p>
          <a:p>
            <a:pPr lvl="1"/>
            <a:r>
              <a:rPr lang="fr-BE" dirty="0"/>
              <a:t>Les rôles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8363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84BE5-B585-B002-CF14-0E73B027D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3. Comment assurer une bonne transition?</a:t>
            </a:r>
            <a:br>
              <a:rPr lang="fr-BE" dirty="0"/>
            </a:br>
            <a:r>
              <a:rPr lang="fr-BE" sz="3400" i="1" dirty="0"/>
              <a:t>Et avant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A82D9-E6EF-919C-960C-0FD45EADF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6882"/>
            <a:ext cx="10515600" cy="4351338"/>
          </a:xfrm>
          <a:effectLst/>
        </p:spPr>
        <p:txBody>
          <a:bodyPr/>
          <a:lstStyle/>
          <a:p>
            <a:r>
              <a:rPr lang="fr-BE" dirty="0"/>
              <a:t>Les dossiers publiés </a:t>
            </a:r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début septembre </a:t>
            </a:r>
            <a:r>
              <a:rPr lang="fr-BE" dirty="0"/>
              <a:t>: gestion toujours possible</a:t>
            </a:r>
          </a:p>
          <a:p>
            <a:r>
              <a:rPr lang="fr-BE" dirty="0"/>
              <a:t>Possibilité de gérer le dossier de l’ancienne plateforme </a:t>
            </a:r>
            <a:r>
              <a:rPr lang="fr-BE" dirty="0">
                <a:sym typeface="Wingdings" panose="05000000000000000000" pitchFamily="2" charset="2"/>
              </a:rPr>
              <a:t> la nouvelle plateforme</a:t>
            </a:r>
          </a:p>
          <a:p>
            <a:r>
              <a:rPr lang="fr-BE" b="1" dirty="0">
                <a:sym typeface="Wingdings" panose="05000000000000000000" pitchFamily="2" charset="2"/>
              </a:rPr>
              <a:t>Sauvegardez vos dossiers!</a:t>
            </a:r>
          </a:p>
          <a:p>
            <a:r>
              <a:rPr lang="fr-BE" b="1" dirty="0">
                <a:sym typeface="Wingdings" panose="05000000000000000000" pitchFamily="2" charset="2"/>
              </a:rPr>
              <a:t>Vérification importante </a:t>
            </a:r>
            <a:r>
              <a:rPr lang="fr-BE" dirty="0">
                <a:sym typeface="Wingdings" panose="05000000000000000000" pitchFamily="2" charset="2"/>
              </a:rPr>
              <a:t>: Qui est votre/vos super-user (s) ?</a:t>
            </a:r>
          </a:p>
          <a:p>
            <a:endParaRPr lang="fr-BE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043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0AEBE9-A7A9-7EA9-C06C-62618F0CC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3. Comment assurer une bonne transition?</a:t>
            </a:r>
            <a:br>
              <a:rPr lang="fr-BE" dirty="0"/>
            </a:br>
            <a:r>
              <a:rPr lang="fr-BE" sz="3400" i="1" dirty="0"/>
              <a:t>Et avant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8B7C36-39A3-15E9-7400-742103FB1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sym typeface="Wingdings" panose="05000000000000000000" pitchFamily="2" charset="2"/>
              </a:rPr>
              <a:t>Super-user (s) vérifie la structure de l’organisation </a:t>
            </a:r>
          </a:p>
          <a:p>
            <a:r>
              <a:rPr lang="fr-BE" dirty="0">
                <a:sym typeface="Wingdings" panose="05000000000000000000" pitchFamily="2" charset="2"/>
              </a:rPr>
              <a:t>Super-user (s) planifie la mise en place des nouveaux rôles</a:t>
            </a:r>
          </a:p>
          <a:p>
            <a:r>
              <a:rPr lang="fr-BE" dirty="0">
                <a:sym typeface="Wingdings" panose="05000000000000000000" pitchFamily="2" charset="2"/>
              </a:rPr>
              <a:t>Super-user (s) supprime les comptes « fantômes » </a:t>
            </a:r>
            <a:endParaRPr lang="fr-BE" dirty="0"/>
          </a:p>
          <a:p>
            <a:r>
              <a:rPr lang="fr-BE" dirty="0"/>
              <a:t>Super-user (s) vérifie toutes les données (info organisation, </a:t>
            </a:r>
            <a:r>
              <a:rPr lang="fr-BE" dirty="0" err="1"/>
              <a:t>bce</a:t>
            </a:r>
            <a:r>
              <a:rPr lang="fr-BE" dirty="0"/>
              <a:t>, e-mail, etc…) </a:t>
            </a:r>
            <a:r>
              <a:rPr lang="fr-BE" dirty="0">
                <a:sym typeface="Wingdings" panose="05000000000000000000" pitchFamily="2" charset="2"/>
              </a:rPr>
              <a:t> risque de mauvaise migration</a:t>
            </a:r>
          </a:p>
          <a:p>
            <a:r>
              <a:rPr lang="fr-BE" dirty="0">
                <a:sym typeface="Wingdings" panose="05000000000000000000" pitchFamily="2" charset="2"/>
              </a:rPr>
              <a:t>Tous les utilisateurs : vérification des données actuelles et modification éventuelle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6769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9916">
              <a:schemeClr val="accent1">
                <a:lumMod val="5000"/>
                <a:lumOff val="95000"/>
                <a:alpha val="60000"/>
              </a:schemeClr>
            </a:gs>
            <a:gs pos="79000">
              <a:schemeClr val="accent1">
                <a:lumMod val="5000"/>
                <a:lumOff val="95000"/>
              </a:schemeClr>
            </a:gs>
            <a:gs pos="67000">
              <a:schemeClr val="accent1">
                <a:lumMod val="5000"/>
                <a:lumOff val="95000"/>
              </a:schemeClr>
            </a:gs>
            <a:gs pos="52000">
              <a:schemeClr val="accent1">
                <a:lumMod val="5000"/>
                <a:lumOff val="95000"/>
              </a:schemeClr>
            </a:gs>
            <a:gs pos="18000">
              <a:schemeClr val="accent1">
                <a:lumMod val="45000"/>
                <a:lumOff val="5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B3FA7-7F38-F7D4-5516-E1F32C5CD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3. Comment assurer une bonne transition?</a:t>
            </a:r>
            <a:br>
              <a:rPr lang="fr-BE" dirty="0"/>
            </a:br>
            <a:r>
              <a:rPr lang="fr-BE" sz="3400" i="1" dirty="0"/>
              <a:t>Et après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05E6CB-3D91-0E92-C0D3-FF6D3157A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Migration selon le cas des dossiers et disparition de données</a:t>
            </a:r>
          </a:p>
          <a:p>
            <a:r>
              <a:rPr lang="fr-BE" dirty="0"/>
              <a:t>Dès le 2 mai, publication obligatoire sur la nouvelle plateforme</a:t>
            </a:r>
          </a:p>
          <a:p>
            <a:r>
              <a:rPr lang="fr-BE" b="1" u="sng" dirty="0"/>
              <a:t>Le gestionnaire de l’organisation = personne clef!</a:t>
            </a:r>
            <a:endParaRPr lang="fr-BE" dirty="0"/>
          </a:p>
          <a:p>
            <a:pPr lvl="1"/>
            <a:r>
              <a:rPr lang="fr-BE" b="1" i="1" dirty="0"/>
              <a:t>Aucune action de sa part = problème pour tout et pour tous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F8D5-8DA0-4D20-91F3-F761E7AB6432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637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èmeVDKconseil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̀meVDKconseil" id="{E9A8AB34-B79C-B343-8C6C-B3B89E45EC30}" vid="{C2A0AA14-7E93-A240-96CD-53800D27968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hèm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9078</TotalTime>
  <Words>1056</Words>
  <Application>Microsoft Office PowerPoint</Application>
  <PresentationFormat>Grand écran</PresentationFormat>
  <Paragraphs>158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ThèmeVDKconseil</vt:lpstr>
      <vt:lpstr>Nouvelle plateforme e-Procurement : Les acheteurs</vt:lpstr>
      <vt:lpstr>Agenda</vt:lpstr>
      <vt:lpstr>1. Qu’est-ce que l’e-Procurement? Petit rappel</vt:lpstr>
      <vt:lpstr>2. La législation : aujourd’hui et demain</vt:lpstr>
      <vt:lpstr>2. La législation : aujourd’hui et demain</vt:lpstr>
      <vt:lpstr>3. Comment assurer une bonne transition?</vt:lpstr>
      <vt:lpstr>3. Comment assurer une bonne transition? Et avant ?</vt:lpstr>
      <vt:lpstr>3. Comment assurer une bonne transition? Et avant ?</vt:lpstr>
      <vt:lpstr>3. Comment assurer une bonne transition? Et après ?</vt:lpstr>
      <vt:lpstr> 4. Présentation de la nouvelle plateforme : Manuels?  Centre d’aide 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L’enregistrement et les nouveaux rôles</vt:lpstr>
      <vt:lpstr>4. Présentation de la nouvelle plateforme : La démo</vt:lpstr>
      <vt:lpstr>5. Q&amp;R</vt:lpstr>
      <vt:lpstr>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Nouvelle plateforme e-Procurement : Les acheteurs</dc:title>
  <dc:creator>Nicolas Dangriaux</dc:creator>
  <cp:lastModifiedBy>Julie Delhaise</cp:lastModifiedBy>
  <cp:revision>21</cp:revision>
  <dcterms:created xsi:type="dcterms:W3CDTF">2023-03-02T22:08:54Z</dcterms:created>
  <dcterms:modified xsi:type="dcterms:W3CDTF">2023-05-31T06:55:51Z</dcterms:modified>
</cp:coreProperties>
</file>